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7" d="100"/>
          <a:sy n="67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04AD6A9-1AAC-4EC3-990B-5B740A036ED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BAA84D1-3A06-41E8-BCC2-53D54ABFA0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6958B227-A7BE-4F7D-8DA3-CA71147B90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1A52A2B8-A26C-4E85-9569-414E38895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E45633D-2161-4D2A-A7C7-F5BE5FA627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41684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E1F627C-2879-46B9-A65F-2247AB9E75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9123786C-5491-49A2-B0E3-8E3BFD68EA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784EDBF6-5B9C-4493-8BE2-53C1AE972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6954C27D-FB61-4773-95A7-8CBA1E5AA7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FD781912-1CD4-49A5-8EE4-47796E61B1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11812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>
            <a:extLst>
              <a:ext uri="{FF2B5EF4-FFF2-40B4-BE49-F238E27FC236}">
                <a16:creationId xmlns:a16="http://schemas.microsoft.com/office/drawing/2014/main" id="{C1969ECE-CAE7-42BA-9282-861C4DF5A59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>
            <a:extLst>
              <a:ext uri="{FF2B5EF4-FFF2-40B4-BE49-F238E27FC236}">
                <a16:creationId xmlns:a16="http://schemas.microsoft.com/office/drawing/2014/main" id="{1B9C8ECF-8FA5-449D-B426-AF432DD355E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92B9BB29-535E-4F1A-8695-B6AA5B8B04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E2FE808-908C-4D40-83D5-893524F429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D8B98463-EFCD-4CAE-B728-ACA897B90B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42400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CDB97F8-829D-4F18-B255-CBC9A1CF41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8E4AA4A3-5A3F-4C08-A51A-EDC494C7DEC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4119996B-64BC-4F9B-8721-7A316CE85C5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4338EFE4-5D9E-48C9-8DA7-3C0F5152AC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82BE273-66B4-47C1-9F5F-F79C28FFE9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73702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2AF56A6-45C0-4C59-9B3D-0695EA3B8E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8D7935C8-9761-4078-8894-4A48929C3AA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35A3B9B0-FB61-45A6-8A71-D0310EDA23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DF3DBE86-4A75-4EDD-B29E-4681014146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A68D4E2-9694-4F7E-990C-068869D2EA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02464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895E73-2B11-4C57-82E1-767C4D2F11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F1AF3C20-B73B-4977-BB08-05195EA3F38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78648293-DEE3-4D0C-B215-C931AC67FE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D896568F-25A6-4FAE-BB86-C4CBE556ED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3110E8ED-2D71-4BB4-9FFE-1ECD00F2C9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0B76CF72-0670-4CC5-A95E-CEC91FCEB1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32888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8507CE-E84B-41C1-831B-41D3732A8F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3072544F-721F-4A09-AF97-D03932F7D4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4" name="Tijdelijke aanduiding voor inhoud 3">
            <a:extLst>
              <a:ext uri="{FF2B5EF4-FFF2-40B4-BE49-F238E27FC236}">
                <a16:creationId xmlns:a16="http://schemas.microsoft.com/office/drawing/2014/main" id="{F1C9AB65-0B7F-4240-935F-B15237DAE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>
            <a:extLst>
              <a:ext uri="{FF2B5EF4-FFF2-40B4-BE49-F238E27FC236}">
                <a16:creationId xmlns:a16="http://schemas.microsoft.com/office/drawing/2014/main" id="{1936ACE1-7D37-4A84-8021-17B6A7D7539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6" name="Tijdelijke aanduiding voor inhoud 5">
            <a:extLst>
              <a:ext uri="{FF2B5EF4-FFF2-40B4-BE49-F238E27FC236}">
                <a16:creationId xmlns:a16="http://schemas.microsoft.com/office/drawing/2014/main" id="{319E6DCF-1E80-478D-BBE3-0246B8DDF0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>
            <a:extLst>
              <a:ext uri="{FF2B5EF4-FFF2-40B4-BE49-F238E27FC236}">
                <a16:creationId xmlns:a16="http://schemas.microsoft.com/office/drawing/2014/main" id="{52D39FA9-5AC3-4A75-A02B-F3C571C4A7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8" name="Tijdelijke aanduiding voor voettekst 7">
            <a:extLst>
              <a:ext uri="{FF2B5EF4-FFF2-40B4-BE49-F238E27FC236}">
                <a16:creationId xmlns:a16="http://schemas.microsoft.com/office/drawing/2014/main" id="{8CEC9F69-EC28-46DC-9BA9-86E8EA3B6E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>
            <a:extLst>
              <a:ext uri="{FF2B5EF4-FFF2-40B4-BE49-F238E27FC236}">
                <a16:creationId xmlns:a16="http://schemas.microsoft.com/office/drawing/2014/main" id="{84F228D7-6FF4-4114-B32C-7C7EE41ECE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357109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C47E308-B7DE-4028-8DA1-E2FB9A7C61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>
            <a:extLst>
              <a:ext uri="{FF2B5EF4-FFF2-40B4-BE49-F238E27FC236}">
                <a16:creationId xmlns:a16="http://schemas.microsoft.com/office/drawing/2014/main" id="{7F7634EC-3C6C-4277-B2E9-F1067F5F1F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4" name="Tijdelijke aanduiding voor voettekst 3">
            <a:extLst>
              <a:ext uri="{FF2B5EF4-FFF2-40B4-BE49-F238E27FC236}">
                <a16:creationId xmlns:a16="http://schemas.microsoft.com/office/drawing/2014/main" id="{3C880348-7201-4812-AF0F-87E0806F4E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>
            <a:extLst>
              <a:ext uri="{FF2B5EF4-FFF2-40B4-BE49-F238E27FC236}">
                <a16:creationId xmlns:a16="http://schemas.microsoft.com/office/drawing/2014/main" id="{E61893EB-F085-4758-B102-1A1A806A8E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5814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>
            <a:extLst>
              <a:ext uri="{FF2B5EF4-FFF2-40B4-BE49-F238E27FC236}">
                <a16:creationId xmlns:a16="http://schemas.microsoft.com/office/drawing/2014/main" id="{16E14F3F-21B4-4A7B-B83E-308A3B25B2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3" name="Tijdelijke aanduiding voor voettekst 2">
            <a:extLst>
              <a:ext uri="{FF2B5EF4-FFF2-40B4-BE49-F238E27FC236}">
                <a16:creationId xmlns:a16="http://schemas.microsoft.com/office/drawing/2014/main" id="{A94FC22C-C4FA-4B8C-9806-C5E01CA4AB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>
            <a:extLst>
              <a:ext uri="{FF2B5EF4-FFF2-40B4-BE49-F238E27FC236}">
                <a16:creationId xmlns:a16="http://schemas.microsoft.com/office/drawing/2014/main" id="{DE25F837-32BC-4321-9154-6401D46960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0439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6295111-63DE-4794-9427-4B91E3E17CE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>
            <a:extLst>
              <a:ext uri="{FF2B5EF4-FFF2-40B4-BE49-F238E27FC236}">
                <a16:creationId xmlns:a16="http://schemas.microsoft.com/office/drawing/2014/main" id="{CEF49270-4A55-4765-A774-484BCD6B733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B687FB1C-7C4C-4CF6-8A2A-8C7DD913DAC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25B2C59F-EE81-441E-BC31-29D5A64C42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4748C23D-9E2C-490B-8AC1-E72E40938F6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FDD4AB01-FCD7-4EC4-800B-ACB575D0CF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568525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16C2CE8-DE6C-4678-9563-876A4472FC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>
            <a:extLst>
              <a:ext uri="{FF2B5EF4-FFF2-40B4-BE49-F238E27FC236}">
                <a16:creationId xmlns:a16="http://schemas.microsoft.com/office/drawing/2014/main" id="{8478A0F1-2388-4ECC-8591-9F799440B69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>
            <a:extLst>
              <a:ext uri="{FF2B5EF4-FFF2-40B4-BE49-F238E27FC236}">
                <a16:creationId xmlns:a16="http://schemas.microsoft.com/office/drawing/2014/main" id="{58A96620-2339-46FF-80A4-512F4888C67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Klikken om de tekststijl van het model te bewerken</a:t>
            </a:r>
          </a:p>
        </p:txBody>
      </p:sp>
      <p:sp>
        <p:nvSpPr>
          <p:cNvPr id="5" name="Tijdelijke aanduiding voor datum 4">
            <a:extLst>
              <a:ext uri="{FF2B5EF4-FFF2-40B4-BE49-F238E27FC236}">
                <a16:creationId xmlns:a16="http://schemas.microsoft.com/office/drawing/2014/main" id="{8164F876-30F1-4FA5-9CBC-C0F04AABFF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6" name="Tijdelijke aanduiding voor voettekst 5">
            <a:extLst>
              <a:ext uri="{FF2B5EF4-FFF2-40B4-BE49-F238E27FC236}">
                <a16:creationId xmlns:a16="http://schemas.microsoft.com/office/drawing/2014/main" id="{FE4AD320-8D64-4392-AF52-CD7B46D4F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>
            <a:extLst>
              <a:ext uri="{FF2B5EF4-FFF2-40B4-BE49-F238E27FC236}">
                <a16:creationId xmlns:a16="http://schemas.microsoft.com/office/drawing/2014/main" id="{ED97F698-9CC8-4F64-95DE-5F680AEDC05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468448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>
            <a:extLst>
              <a:ext uri="{FF2B5EF4-FFF2-40B4-BE49-F238E27FC236}">
                <a16:creationId xmlns:a16="http://schemas.microsoft.com/office/drawing/2014/main" id="{40D61FE5-D46E-4161-98EA-F127B0E8F7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>
            <a:extLst>
              <a:ext uri="{FF2B5EF4-FFF2-40B4-BE49-F238E27FC236}">
                <a16:creationId xmlns:a16="http://schemas.microsoft.com/office/drawing/2014/main" id="{EC4F521D-C325-4B53-B38B-961AD8C775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Klikken om de tekststijl van het model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>
            <a:extLst>
              <a:ext uri="{FF2B5EF4-FFF2-40B4-BE49-F238E27FC236}">
                <a16:creationId xmlns:a16="http://schemas.microsoft.com/office/drawing/2014/main" id="{A4FB2D67-0625-40AF-8334-F815A887553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89DD69-562D-4C92-9BB4-2BD5CEF8608D}" type="datetimeFigureOut">
              <a:rPr lang="nl-NL" smtClean="0"/>
              <a:t>21-10-2021</a:t>
            </a:fld>
            <a:endParaRPr lang="nl-NL"/>
          </a:p>
        </p:txBody>
      </p:sp>
      <p:sp>
        <p:nvSpPr>
          <p:cNvPr id="5" name="Tijdelijke aanduiding voor voettekst 4">
            <a:extLst>
              <a:ext uri="{FF2B5EF4-FFF2-40B4-BE49-F238E27FC236}">
                <a16:creationId xmlns:a16="http://schemas.microsoft.com/office/drawing/2014/main" id="{C48C3563-A634-487F-847F-7E75238FAC0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>
            <a:extLst>
              <a:ext uri="{FF2B5EF4-FFF2-40B4-BE49-F238E27FC236}">
                <a16:creationId xmlns:a16="http://schemas.microsoft.com/office/drawing/2014/main" id="{65993CCA-DEA2-4D05-8713-DC3241D55FB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AC0841D-8273-41FE-8F21-A0A752B36CB3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388580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9B21C47-BD0C-4236-952D-143AE8A730A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/>
              <a:t>Evalueren en reflecteren</a:t>
            </a:r>
          </a:p>
        </p:txBody>
      </p:sp>
      <p:sp>
        <p:nvSpPr>
          <p:cNvPr id="3" name="Ondertitel 2">
            <a:extLst>
              <a:ext uri="{FF2B5EF4-FFF2-40B4-BE49-F238E27FC236}">
                <a16:creationId xmlns:a16="http://schemas.microsoft.com/office/drawing/2014/main" id="{8291508F-4E4D-407B-AB72-9F57B170640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l-NL" dirty="0"/>
              <a:t>Wat en hoe</a:t>
            </a:r>
          </a:p>
        </p:txBody>
      </p:sp>
    </p:spTree>
    <p:extLst>
      <p:ext uri="{BB962C8B-B14F-4D97-AF65-F5344CB8AC3E}">
        <p14:creationId xmlns:p14="http://schemas.microsoft.com/office/powerpoint/2010/main" val="37807433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Afbeelding 1">
            <a:extLst>
              <a:ext uri="{FF2B5EF4-FFF2-40B4-BE49-F238E27FC236}">
                <a16:creationId xmlns:a16="http://schemas.microsoft.com/office/drawing/2014/main" id="{F7A48753-0F7A-400A-8B01-E223F8856EE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6237" y="638175"/>
            <a:ext cx="11439525" cy="55816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5273919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Afbeelding 2">
            <a:extLst>
              <a:ext uri="{FF2B5EF4-FFF2-40B4-BE49-F238E27FC236}">
                <a16:creationId xmlns:a16="http://schemas.microsoft.com/office/drawing/2014/main" id="{2572546D-0605-453E-BC83-8F316840FB7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2480804" y="-1339358"/>
            <a:ext cx="6864636" cy="95300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102235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D391C574-545E-44AE-81EA-711901A8D72C}"/>
              </a:ext>
            </a:extLst>
          </p:cNvPr>
          <p:cNvSpPr/>
          <p:nvPr/>
        </p:nvSpPr>
        <p:spPr>
          <a:xfrm>
            <a:off x="559663" y="452735"/>
            <a:ext cx="9158148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Waar kan je iets over zeggen???</a:t>
            </a:r>
          </a:p>
        </p:txBody>
      </p:sp>
      <p:sp>
        <p:nvSpPr>
          <p:cNvPr id="3" name="Tekstvak 2">
            <a:extLst>
              <a:ext uri="{FF2B5EF4-FFF2-40B4-BE49-F238E27FC236}">
                <a16:creationId xmlns:a16="http://schemas.microsoft.com/office/drawing/2014/main" id="{7B95B172-7BFE-44D6-9345-5EA03C40E854}"/>
              </a:ext>
            </a:extLst>
          </p:cNvPr>
          <p:cNvSpPr txBox="1"/>
          <p:nvPr/>
        </p:nvSpPr>
        <p:spPr>
          <a:xfrm>
            <a:off x="866775" y="1905000"/>
            <a:ext cx="854392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AutoNum type="arabicPeriod"/>
            </a:pPr>
            <a:r>
              <a:rPr lang="nl-NL" b="1" dirty="0"/>
              <a:t>Voorbereiding:</a:t>
            </a:r>
          </a:p>
          <a:p>
            <a:pPr marL="285750" indent="-285750">
              <a:buFontTx/>
              <a:buChar char="-"/>
            </a:pPr>
            <a:r>
              <a:rPr lang="nl-NL" dirty="0"/>
              <a:t>Klaarleggen materialen</a:t>
            </a:r>
          </a:p>
          <a:p>
            <a:pPr marL="285750" indent="-285750">
              <a:buFontTx/>
              <a:buChar char="-"/>
            </a:pPr>
            <a:r>
              <a:rPr lang="nl-NL" dirty="0"/>
              <a:t>Organiseren ruimte</a:t>
            </a:r>
          </a:p>
          <a:p>
            <a:pPr marL="285750" indent="-285750">
              <a:buFontTx/>
              <a:buChar char="-"/>
            </a:pPr>
            <a:r>
              <a:rPr lang="nl-NL" dirty="0"/>
              <a:t>Eigen voorbereiding instructie geven, begeleiding, afronding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r>
              <a:rPr lang="nl-NL" b="1" dirty="0"/>
              <a:t>2. Instructie:</a:t>
            </a:r>
          </a:p>
          <a:p>
            <a:pPr marL="285750" indent="-285750">
              <a:buFontTx/>
              <a:buChar char="-"/>
            </a:pPr>
            <a:r>
              <a:rPr lang="nl-NL" dirty="0"/>
              <a:t>Goed aangesloten bij wat de kinderen kennen en kunnen?</a:t>
            </a:r>
          </a:p>
          <a:p>
            <a:pPr marL="285750" indent="-285750">
              <a:buFontTx/>
              <a:buChar char="-"/>
            </a:pPr>
            <a:r>
              <a:rPr lang="nl-NL" dirty="0"/>
              <a:t>Tevreden over de aanpak om de kinderen te motiveren voor de activiteit?</a:t>
            </a:r>
          </a:p>
          <a:p>
            <a:pPr marL="285750" indent="-285750">
              <a:buFontTx/>
              <a:buChar char="-"/>
            </a:pPr>
            <a:r>
              <a:rPr lang="nl-NL" dirty="0"/>
              <a:t>Doel duidelijk voor de kinderen?</a:t>
            </a:r>
          </a:p>
          <a:p>
            <a:pPr marL="285750" indent="-285750">
              <a:buFontTx/>
              <a:buChar char="-"/>
            </a:pPr>
            <a:r>
              <a:rPr lang="nl-NL" dirty="0"/>
              <a:t>Duidelijke stappen?</a:t>
            </a:r>
          </a:p>
          <a:p>
            <a:pPr marL="285750" indent="-285750">
              <a:buFontTx/>
              <a:buChar char="-"/>
            </a:pPr>
            <a:r>
              <a:rPr lang="nl-NL" dirty="0"/>
              <a:t>Gewerkt volgens uitleggen-voordoen-samendoen-zelfstandig doen?</a:t>
            </a:r>
          </a:p>
          <a:p>
            <a:pPr marL="285750" indent="-285750">
              <a:buFontTx/>
              <a:buChar char="-"/>
            </a:pPr>
            <a:r>
              <a:rPr lang="nl-NL" dirty="0"/>
              <a:t>Gewerkt met verlengde instructie? </a:t>
            </a:r>
          </a:p>
          <a:p>
            <a:pPr marL="285750" indent="-285750">
              <a:buFontTx/>
              <a:buChar char="-"/>
            </a:pPr>
            <a:endParaRPr lang="nl-NL" dirty="0"/>
          </a:p>
          <a:p>
            <a:pPr marL="285750" indent="-285750">
              <a:buFontTx/>
              <a:buChar char="-"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95730646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1734D741-F624-458E-9CDA-7021B0C764AB}"/>
              </a:ext>
            </a:extLst>
          </p:cNvPr>
          <p:cNvSpPr/>
          <p:nvPr/>
        </p:nvSpPr>
        <p:spPr>
          <a:xfrm>
            <a:off x="1019174" y="908388"/>
            <a:ext cx="9096375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nl-NL" b="1" dirty="0">
                <a:solidFill>
                  <a:prstClr val="black"/>
                </a:solidFill>
              </a:rPr>
              <a:t>3. Begeleiding: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Werkvorm passend bij de opdracht?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Werkvorm passend bij de kinderen?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Goed georganiseerde werkvorm?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Ingespeeld op vragen van de kinderen? Hoe, </a:t>
            </a:r>
            <a:r>
              <a:rPr lang="nl-NL" dirty="0" err="1">
                <a:solidFill>
                  <a:prstClr val="black"/>
                </a:solidFill>
              </a:rPr>
              <a:t>etc</a:t>
            </a:r>
            <a:r>
              <a:rPr lang="nl-NL" dirty="0">
                <a:solidFill>
                  <a:prstClr val="black"/>
                </a:solidFill>
              </a:rPr>
              <a:t>…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Ingespeeld op eigen inbreng van de kinderen? Hoe, </a:t>
            </a:r>
            <a:r>
              <a:rPr lang="nl-NL" dirty="0" err="1">
                <a:solidFill>
                  <a:prstClr val="black"/>
                </a:solidFill>
              </a:rPr>
              <a:t>etc</a:t>
            </a:r>
            <a:r>
              <a:rPr lang="nl-NL" dirty="0">
                <a:solidFill>
                  <a:prstClr val="black"/>
                </a:solidFill>
              </a:rPr>
              <a:t>….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Voortgang bij de kinderen (resultaat)?</a:t>
            </a:r>
          </a:p>
          <a:p>
            <a:pPr marL="285750" lvl="0" indent="-285750">
              <a:buFontTx/>
              <a:buChar char="-"/>
            </a:pPr>
            <a:endParaRPr lang="nl-NL" dirty="0">
              <a:solidFill>
                <a:prstClr val="black"/>
              </a:solidFill>
            </a:endParaRPr>
          </a:p>
          <a:p>
            <a:pPr lvl="0"/>
            <a:r>
              <a:rPr lang="nl-NL" b="1" dirty="0">
                <a:solidFill>
                  <a:prstClr val="black"/>
                </a:solidFill>
              </a:rPr>
              <a:t>4. Afronding: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Ordelijk verloop? Goed georganiseerd?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Doelen en geleerde duidelijk voor de kinderen?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Gereflecteerd op het verloop met de kinderen?</a:t>
            </a:r>
          </a:p>
          <a:p>
            <a:pPr marL="285750" lvl="0" indent="-285750">
              <a:buFontTx/>
              <a:buChar char="-"/>
            </a:pPr>
            <a:r>
              <a:rPr lang="nl-NL" dirty="0">
                <a:solidFill>
                  <a:prstClr val="black"/>
                </a:solidFill>
              </a:rPr>
              <a:t>Kinderen laten opruimen? </a:t>
            </a:r>
          </a:p>
          <a:p>
            <a:pPr lvl="0"/>
            <a:endParaRPr lang="nl-NL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endParaRPr lang="nl-NL" dirty="0">
              <a:solidFill>
                <a:prstClr val="black"/>
              </a:solidFill>
            </a:endParaRPr>
          </a:p>
          <a:p>
            <a:pPr marL="285750" lvl="0" indent="-285750">
              <a:buFontTx/>
              <a:buChar char="-"/>
            </a:pPr>
            <a:endParaRPr lang="nl-NL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9076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hthoek 1">
            <a:extLst>
              <a:ext uri="{FF2B5EF4-FFF2-40B4-BE49-F238E27FC236}">
                <a16:creationId xmlns:a16="http://schemas.microsoft.com/office/drawing/2014/main" id="{0E5DB197-A16A-4A16-B249-61879BEA73DE}"/>
              </a:ext>
            </a:extLst>
          </p:cNvPr>
          <p:cNvSpPr/>
          <p:nvPr/>
        </p:nvSpPr>
        <p:spPr>
          <a:xfrm>
            <a:off x="2369079" y="633710"/>
            <a:ext cx="7015703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nl-NL" sz="5400" b="0" cap="none" spc="0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Opdracht voor een cijfer</a:t>
            </a:r>
          </a:p>
        </p:txBody>
      </p:sp>
      <p:sp>
        <p:nvSpPr>
          <p:cNvPr id="4" name="Tekstvak 3">
            <a:extLst>
              <a:ext uri="{FF2B5EF4-FFF2-40B4-BE49-F238E27FC236}">
                <a16:creationId xmlns:a16="http://schemas.microsoft.com/office/drawing/2014/main" id="{DE02FC1C-6CA3-428D-B22F-9CE8A18AB0E3}"/>
              </a:ext>
            </a:extLst>
          </p:cNvPr>
          <p:cNvSpPr txBox="1"/>
          <p:nvPr/>
        </p:nvSpPr>
        <p:spPr>
          <a:xfrm>
            <a:off x="1371661" y="1990725"/>
            <a:ext cx="9448677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Evalueer volgens de lijst die je in de les hebt gekregen en volgens de 4 methodische stappen</a:t>
            </a:r>
          </a:p>
          <a:p>
            <a:r>
              <a:rPr lang="nl-NL" dirty="0"/>
              <a:t>Een activiteit die je hebt uitgevoerd op je stage waar je minder tevreden over bent.</a:t>
            </a:r>
          </a:p>
          <a:p>
            <a:endParaRPr lang="nl-NL" dirty="0"/>
          </a:p>
          <a:p>
            <a:pPr marL="285750" indent="-285750">
              <a:buFontTx/>
              <a:buChar char="-"/>
            </a:pPr>
            <a:r>
              <a:rPr lang="nl-NL" dirty="0"/>
              <a:t>Zorg ervoor dat alle punten aan bod komen</a:t>
            </a:r>
          </a:p>
          <a:p>
            <a:pPr marL="285750" indent="-285750">
              <a:buFontTx/>
              <a:buChar char="-"/>
            </a:pPr>
            <a:r>
              <a:rPr lang="nl-NL" dirty="0"/>
              <a:t>Als je ergens tevreden over bent, schrijf dan: ik ben tevreden over …….</a:t>
            </a:r>
          </a:p>
          <a:p>
            <a:endParaRPr lang="nl-NL" dirty="0"/>
          </a:p>
          <a:p>
            <a:endParaRPr lang="nl-NL" dirty="0"/>
          </a:p>
          <a:p>
            <a:r>
              <a:rPr lang="nl-NL" dirty="0"/>
              <a:t>De evaluatie is goed als:</a:t>
            </a:r>
          </a:p>
          <a:p>
            <a:pPr marL="285750" indent="-285750">
              <a:buFontTx/>
              <a:buChar char="-"/>
            </a:pPr>
            <a:r>
              <a:rPr lang="nl-NL" dirty="0"/>
              <a:t>Je alle punten erin hebt verwerkt</a:t>
            </a:r>
          </a:p>
          <a:p>
            <a:pPr marL="285750" indent="-285750">
              <a:buFontTx/>
              <a:buChar char="-"/>
            </a:pPr>
            <a:r>
              <a:rPr lang="nl-NL" dirty="0"/>
              <a:t>Je bij de punten die minder goed gingen de vier stappen uit dia 3 hebt gebruikt:</a:t>
            </a:r>
          </a:p>
          <a:p>
            <a:r>
              <a:rPr lang="nl-NL" dirty="0"/>
              <a:t>	1. Feitelijk beschrijven wat er precies gebeurde (5 W’s!!!)</a:t>
            </a:r>
          </a:p>
          <a:p>
            <a:r>
              <a:rPr lang="nl-NL" dirty="0"/>
              <a:t>	2. Beschrijven wat je dacht en voelde, wat je deed en Waarom je dat deed</a:t>
            </a:r>
          </a:p>
          <a:p>
            <a:r>
              <a:rPr lang="nl-NL" dirty="0"/>
              <a:t>	3. Beschrijven wat het resultaat was van je actie en houding en wat je een volgende keer </a:t>
            </a:r>
          </a:p>
          <a:p>
            <a:r>
              <a:rPr lang="nl-NL" dirty="0"/>
              <a:t>	    anders wil doen.</a:t>
            </a:r>
          </a:p>
        </p:txBody>
      </p:sp>
    </p:spTree>
    <p:extLst>
      <p:ext uri="{BB962C8B-B14F-4D97-AF65-F5344CB8AC3E}">
        <p14:creationId xmlns:p14="http://schemas.microsoft.com/office/powerpoint/2010/main" val="3737117605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298</Words>
  <Application>Microsoft Office PowerPoint</Application>
  <PresentationFormat>Breedbeeld</PresentationFormat>
  <Paragraphs>44</Paragraphs>
  <Slides>6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Kantoorthema</vt:lpstr>
      <vt:lpstr>Evalueren en reflecteren</vt:lpstr>
      <vt:lpstr>PowerPoint-presentatie</vt:lpstr>
      <vt:lpstr>PowerPoint-presentatie</vt:lpstr>
      <vt:lpstr>PowerPoint-presentatie</vt:lpstr>
      <vt:lpstr>PowerPoint-presentatie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Evalueren en reflecteren</dc:title>
  <dc:creator>Laura Beeftink</dc:creator>
  <cp:lastModifiedBy>Laura Beeftink</cp:lastModifiedBy>
  <cp:revision>3</cp:revision>
  <dcterms:created xsi:type="dcterms:W3CDTF">2021-10-21T06:19:07Z</dcterms:created>
  <dcterms:modified xsi:type="dcterms:W3CDTF">2021-10-21T06:44:40Z</dcterms:modified>
</cp:coreProperties>
</file>